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5" r:id="rId19"/>
    <p:sldId id="276" r:id="rId20"/>
    <p:sldId id="277" r:id="rId21"/>
    <p:sldId id="278" r:id="rId22"/>
    <p:sldId id="279" r:id="rId23"/>
    <p:sldId id="280" r:id="rId24"/>
    <p:sldId id="281" r:id="rId25"/>
    <p:sldId id="282"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67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CFD2C3-678B-4B2C-9564-8479FBECF15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CFD2C3-678B-4B2C-9564-8479FBECF15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CFD2C3-678B-4B2C-9564-8479FBECF15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CFD2C3-678B-4B2C-9564-8479FBECF15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CFD2C3-678B-4B2C-9564-8479FBECF158}" type="datetimeFigureOut">
              <a:rPr lang="en-US" smtClean="0"/>
              <a:t>10/14/2013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4CFD2C3-678B-4B2C-9564-8479FBECF158}"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4CFD2C3-678B-4B2C-9564-8479FBECF158}" type="datetimeFigureOut">
              <a:rPr lang="en-US" smtClean="0"/>
              <a:t>10/14/2013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CFD2C3-678B-4B2C-9564-8479FBECF158}" type="datetimeFigureOut">
              <a:rPr lang="en-US" smtClean="0"/>
              <a:t>10/14/2013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CFD2C3-678B-4B2C-9564-8479FBECF158}" type="datetimeFigureOut">
              <a:rPr lang="en-US" smtClean="0"/>
              <a:t>10/14/2013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CFD2C3-678B-4B2C-9564-8479FBECF158}"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CFD2C3-678B-4B2C-9564-8479FBECF158}" type="datetimeFigureOut">
              <a:rPr lang="en-US" smtClean="0"/>
              <a:t>10/14/2013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C23D25-E167-4EC0-ABDF-30A35452491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FD2C3-678B-4B2C-9564-8479FBECF158}" type="datetimeFigureOut">
              <a:rPr lang="en-US" smtClean="0"/>
              <a:t>10/14/2013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C23D25-E167-4EC0-ABDF-30A35452491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baike.jiafeitu.com/index.php?doc-view-7790.s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readfree.net/bbs/read-htm-tid-4579322.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Sử</a:t>
            </a:r>
            <a:r>
              <a:rPr lang="en-US" dirty="0" smtClean="0"/>
              <a:t> </a:t>
            </a:r>
            <a:r>
              <a:rPr lang="en-US" dirty="0" err="1" smtClean="0"/>
              <a:t>ký</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pPr algn="l" eaLnBrk="1" hangingPunct="1"/>
            <a:r>
              <a:rPr lang="en-US" altLang="zh-CN" b="1" smtClean="0">
                <a:ea typeface="隶书" pitchFamily="49" charset="-122"/>
              </a:rPr>
              <a:t>     </a:t>
            </a:r>
            <a:r>
              <a:rPr lang="en-US" altLang="zh-CN" b="1" smtClean="0">
                <a:solidFill>
                  <a:srgbClr val="008000"/>
                </a:solidFill>
                <a:latin typeface="Times New Roman" pitchFamily="18" charset="0"/>
                <a:ea typeface="隶书" pitchFamily="49" charset="-122"/>
              </a:rPr>
              <a:t>4. Lý tưởng đạo đức xã hội</a:t>
            </a:r>
            <a:endParaRPr lang="en-US" altLang="zh-CN" sz="5400" b="1" smtClean="0">
              <a:ea typeface="隶书" pitchFamily="49" charset="-122"/>
            </a:endParaRPr>
          </a:p>
        </p:txBody>
      </p:sp>
      <p:sp>
        <p:nvSpPr>
          <p:cNvPr id="21507" name="Rectangle 3"/>
          <p:cNvSpPr>
            <a:spLocks noGrp="1" noRot="1" noChangeArrowheads="1"/>
          </p:cNvSpPr>
          <p:nvPr>
            <p:ph type="body" idx="1"/>
          </p:nvPr>
        </p:nvSpPr>
        <p:spPr>
          <a:xfrm>
            <a:off x="323850" y="1700213"/>
            <a:ext cx="8540750" cy="4953000"/>
          </a:xfrm>
        </p:spPr>
        <p:txBody>
          <a:bodyPr/>
          <a:lstStyle/>
          <a:p>
            <a:pPr eaLnBrk="1" hangingPunct="1">
              <a:lnSpc>
                <a:spcPct val="120000"/>
              </a:lnSpc>
            </a:pPr>
            <a:r>
              <a:rPr lang="en-US" altLang="zh-CN" b="1" smtClean="0">
                <a:latin typeface="Times New Roman" pitchFamily="18" charset="0"/>
                <a:ea typeface="楷体_GB2312" pitchFamily="49" charset="-122"/>
              </a:rPr>
              <a:t>Các nhân vật lịch sử bất kể tầng lớp, thân phận…, chỉ cần có biểu hiện về đạo đức, tiết tháo, đều được tác giả khẳng định, đề cao.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xfrm>
            <a:off x="468313" y="1916113"/>
            <a:ext cx="8424862" cy="2151062"/>
          </a:xfrm>
        </p:spPr>
        <p:txBody>
          <a:bodyPr>
            <a:normAutofit fontScale="90000"/>
          </a:bodyPr>
          <a:lstStyle/>
          <a:p>
            <a:pPr eaLnBrk="1" hangingPunct="1"/>
            <a:r>
              <a:rPr lang="en-US" altLang="zh-CN" sz="5400" b="1" smtClean="0">
                <a:latin typeface="Times New Roman" pitchFamily="18" charset="0"/>
                <a:ea typeface="隶书" pitchFamily="49" charset="-122"/>
              </a:rPr>
              <a:t>Nghệ thuật</a:t>
            </a:r>
            <a:r>
              <a:rPr lang="en-US" altLang="zh-CN" sz="5400" b="1" smtClean="0">
                <a:solidFill>
                  <a:srgbClr val="FB310F"/>
                </a:solidFill>
                <a:latin typeface="Times New Roman" pitchFamily="18" charset="0"/>
                <a:ea typeface="隶书" pitchFamily="49" charset="-122"/>
              </a:rPr>
              <a:t> </a:t>
            </a:r>
            <a:br>
              <a:rPr lang="en-US" altLang="zh-CN" sz="5400" b="1" smtClean="0">
                <a:solidFill>
                  <a:srgbClr val="FB310F"/>
                </a:solidFill>
                <a:latin typeface="Times New Roman" pitchFamily="18" charset="0"/>
                <a:ea typeface="隶书" pitchFamily="49" charset="-122"/>
              </a:rPr>
            </a:br>
            <a:r>
              <a:rPr lang="en-US" altLang="zh-CN" sz="5400" b="1" smtClean="0">
                <a:solidFill>
                  <a:srgbClr val="FB310F"/>
                </a:solidFill>
                <a:latin typeface="Times New Roman" pitchFamily="18" charset="0"/>
                <a:ea typeface="隶书" pitchFamily="49" charset="-122"/>
              </a:rPr>
              <a:t>“Sử Ký” </a:t>
            </a:r>
            <a:br>
              <a:rPr lang="en-US" altLang="zh-CN" sz="5400" b="1" smtClean="0">
                <a:solidFill>
                  <a:srgbClr val="FB310F"/>
                </a:solidFill>
                <a:latin typeface="Times New Roman" pitchFamily="18" charset="0"/>
                <a:ea typeface="隶书" pitchFamily="49" charset="-122"/>
              </a:rPr>
            </a:br>
            <a:r>
              <a:rPr lang="en-US" altLang="zh-CN" sz="5400" b="1" smtClean="0">
                <a:solidFill>
                  <a:srgbClr val="FB310F"/>
                </a:solidFill>
                <a:latin typeface="Times New Roman" pitchFamily="18" charset="0"/>
                <a:ea typeface="隶书" pitchFamily="49" charset="-122"/>
              </a:rPr>
              <a:t>Tư Mã Thiên</a:t>
            </a:r>
            <a:r>
              <a:rPr lang="en-US" altLang="zh-CN" sz="5400" b="1" smtClean="0">
                <a:latin typeface="Times New Roman" pitchFamily="18" charset="0"/>
                <a:ea typeface="隶书" pitchFamily="49" charset="-122"/>
              </a:rPr>
              <a:t/>
            </a:r>
            <a:br>
              <a:rPr lang="en-US" altLang="zh-CN" sz="5400" b="1" smtClean="0">
                <a:latin typeface="Times New Roman" pitchFamily="18" charset="0"/>
                <a:ea typeface="隶书" pitchFamily="49" charset="-122"/>
              </a:rPr>
            </a:br>
            <a:endParaRPr lang="en-US" altLang="zh-CN" sz="5400" b="1" smtClean="0">
              <a:latin typeface="Times New Roman" pitchFamily="18" charset="0"/>
              <a:ea typeface="隶书"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301625" y="609600"/>
            <a:ext cx="8842375" cy="1143000"/>
          </a:xfrm>
        </p:spPr>
        <p:txBody>
          <a:bodyPr/>
          <a:lstStyle/>
          <a:p>
            <a:pPr algn="l" eaLnBrk="1" hangingPunct="1"/>
            <a:r>
              <a:rPr lang="en-US" altLang="zh-CN" sz="4800" b="1" smtClean="0">
                <a:solidFill>
                  <a:srgbClr val="008000"/>
                </a:solidFill>
                <a:latin typeface="Times New Roman" pitchFamily="18" charset="0"/>
                <a:ea typeface="隶书" pitchFamily="49" charset="-122"/>
              </a:rPr>
              <a:t>1. Tính trữ tình</a:t>
            </a:r>
          </a:p>
        </p:txBody>
      </p:sp>
      <p:sp>
        <p:nvSpPr>
          <p:cNvPr id="23555" name="Rectangle 3"/>
          <p:cNvSpPr>
            <a:spLocks noGrp="1" noRot="1" noChangeArrowheads="1"/>
          </p:cNvSpPr>
          <p:nvPr>
            <p:ph type="body" idx="1"/>
          </p:nvPr>
        </p:nvSpPr>
        <p:spPr/>
        <p:txBody>
          <a:bodyPr/>
          <a:lstStyle/>
          <a:p>
            <a:pPr eaLnBrk="1" hangingPunct="1">
              <a:lnSpc>
                <a:spcPct val="120000"/>
              </a:lnSpc>
            </a:pPr>
            <a:r>
              <a:rPr lang="en-US" altLang="zh-CN" b="1" smtClean="0">
                <a:latin typeface="Times New Roman" pitchFamily="18" charset="0"/>
                <a:ea typeface="楷体_GB2312" pitchFamily="49" charset="-122"/>
              </a:rPr>
              <a:t>Tư Mã Thiên phát phẫn viết sách</a:t>
            </a:r>
            <a:r>
              <a:rPr lang="zh-CN" altLang="en-US" b="1" smtClean="0">
                <a:latin typeface="Times New Roman" pitchFamily="18" charset="0"/>
                <a:ea typeface="楷体_GB2312" pitchFamily="49" charset="-122"/>
              </a:rPr>
              <a:t>，</a:t>
            </a:r>
            <a:r>
              <a:rPr lang="en-US" altLang="zh-CN" b="1" smtClean="0">
                <a:latin typeface="Times New Roman" pitchFamily="18" charset="0"/>
                <a:ea typeface="楷体_GB2312" pitchFamily="49" charset="-122"/>
              </a:rPr>
              <a:t>nên dù “Sử ký” có khách quan đến đâu, vẫn mang đầy những sắc thái tình cảm khác nhau của tác giả. Có thể nhận thấy sự yêu, ghét rõ ràng trong tác phẩm.</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01300000157105121161568648136">
            <a:hlinkClick r:id="rId2"/>
          </p:cNvPr>
          <p:cNvPicPr>
            <a:picLocks noChangeAspect="1" noChangeArrowheads="1"/>
          </p:cNvPicPr>
          <p:nvPr/>
        </p:nvPicPr>
        <p:blipFill>
          <a:blip r:embed="rId3" cstate="print"/>
          <a:srcRect/>
          <a:stretch>
            <a:fillRect/>
          </a:stretch>
        </p:blipFill>
        <p:spPr bwMode="auto">
          <a:xfrm>
            <a:off x="5334000" y="2705100"/>
            <a:ext cx="3810000" cy="4152900"/>
          </a:xfrm>
          <a:prstGeom prst="rect">
            <a:avLst/>
          </a:prstGeom>
          <a:noFill/>
          <a:ln w="9525">
            <a:noFill/>
            <a:miter lim="800000"/>
            <a:headEnd/>
            <a:tailEnd/>
          </a:ln>
        </p:spPr>
      </p:pic>
      <p:sp>
        <p:nvSpPr>
          <p:cNvPr id="24579" name="Rectangle 3"/>
          <p:cNvSpPr>
            <a:spLocks noGrp="1" noRot="1" noChangeArrowheads="1"/>
          </p:cNvSpPr>
          <p:nvPr>
            <p:ph type="body" idx="1"/>
          </p:nvPr>
        </p:nvSpPr>
        <p:spPr>
          <a:xfrm>
            <a:off x="0" y="0"/>
            <a:ext cx="5364163" cy="6858000"/>
          </a:xfrm>
        </p:spPr>
        <p:txBody>
          <a:bodyPr/>
          <a:lstStyle/>
          <a:p>
            <a:pPr algn="just" eaLnBrk="1" hangingPunct="1"/>
            <a:r>
              <a:rPr lang="en-US" altLang="zh-CN" b="1" smtClean="0">
                <a:solidFill>
                  <a:schemeClr val="hlink"/>
                </a:solidFill>
                <a:latin typeface="Times New Roman" pitchFamily="18" charset="0"/>
                <a:ea typeface="楷体_GB2312" pitchFamily="49" charset="-122"/>
              </a:rPr>
              <a:t>Tính trữ tình của “Sử Ký” biểu hiện qua 3 mặt</a:t>
            </a:r>
            <a:r>
              <a:rPr lang="zh-CN" altLang="en-US" b="1" smtClean="0">
                <a:solidFill>
                  <a:schemeClr val="hlink"/>
                </a:solidFill>
                <a:latin typeface="Times New Roman" pitchFamily="18" charset="0"/>
                <a:ea typeface="楷体_GB2312" pitchFamily="49" charset="-122"/>
              </a:rPr>
              <a:t>：</a:t>
            </a:r>
          </a:p>
          <a:p>
            <a:pPr algn="just" eaLnBrk="1" hangingPunct="1">
              <a:lnSpc>
                <a:spcPct val="120000"/>
              </a:lnSpc>
            </a:pPr>
            <a:r>
              <a:rPr lang="en-US" altLang="zh-CN" sz="2800" b="1" smtClean="0">
                <a:latin typeface="Times New Roman" pitchFamily="18" charset="0"/>
                <a:ea typeface="楷体_GB2312" pitchFamily="49" charset="-122"/>
              </a:rPr>
              <a:t>Một là, trong khi viết biểu lộ những tình cảm sâu sắc. “Sử ký” xây dựng thành công những hình tượng nhân vật mang tính bi kịch, thể hiện sự đồng cảm của tác giả, như “Khuất Nguyên liệt truyện”, “Hạng Vũ bản kỷ”, “Thích khách liệt truyện”, “Lý Tướng Quân liệt truyện”…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Rot="1" noChangeArrowheads="1"/>
          </p:cNvSpPr>
          <p:nvPr>
            <p:ph type="body" idx="1"/>
          </p:nvPr>
        </p:nvSpPr>
        <p:spPr>
          <a:xfrm>
            <a:off x="323850" y="476250"/>
            <a:ext cx="8540750" cy="5046663"/>
          </a:xfrm>
        </p:spPr>
        <p:txBody>
          <a:bodyPr/>
          <a:lstStyle/>
          <a:p>
            <a:pPr algn="just" eaLnBrk="1" hangingPunct="1"/>
            <a:r>
              <a:rPr lang="en-US" altLang="zh-CN" b="1" smtClean="0">
                <a:latin typeface="Times New Roman" pitchFamily="18" charset="0"/>
                <a:ea typeface="楷体_GB2312" pitchFamily="49" charset="-122"/>
              </a:rPr>
              <a:t>Thứ hai, thông qua những lời nghị luận để thể hiện tâm tư tình cảm của chính tác giả.</a:t>
            </a:r>
          </a:p>
          <a:p>
            <a:pPr algn="just" eaLnBrk="1" hangingPunct="1"/>
            <a:r>
              <a:rPr lang="en-US" altLang="zh-CN" b="1" smtClean="0">
                <a:latin typeface="Times New Roman" pitchFamily="18" charset="0"/>
                <a:ea typeface="楷体_GB2312" pitchFamily="49" charset="-122"/>
              </a:rPr>
              <a:t>  Như trong “Bá Di liệt truyện”, toàn văn hơn 700 chữ, viết về cuộc đời nhân vật vỏn vẹn trong 200 chữ, còn lại là lời nghị luận của tác giả.</a:t>
            </a:r>
          </a:p>
        </p:txBody>
      </p:sp>
      <p:pic>
        <p:nvPicPr>
          <p:cNvPr id="25603" name="Picture 5" descr="20061202185311988">
            <a:hlinkClick r:id="rId2"/>
          </p:cNvPr>
          <p:cNvPicPr>
            <a:picLocks noChangeAspect="1" noChangeArrowheads="1"/>
          </p:cNvPicPr>
          <p:nvPr/>
        </p:nvPicPr>
        <p:blipFill>
          <a:blip r:embed="rId3" cstate="print"/>
          <a:srcRect b="10291"/>
          <a:stretch>
            <a:fillRect/>
          </a:stretch>
        </p:blipFill>
        <p:spPr bwMode="auto">
          <a:xfrm>
            <a:off x="2916238" y="3328988"/>
            <a:ext cx="4552950" cy="3529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p:txBody>
          <a:bodyPr/>
          <a:lstStyle/>
          <a:p>
            <a:pPr eaLnBrk="1" hangingPunct="1"/>
            <a:endParaRPr lang="en-US" smtClean="0"/>
          </a:p>
        </p:txBody>
      </p:sp>
      <p:sp>
        <p:nvSpPr>
          <p:cNvPr id="26627" name="Rectangle 3"/>
          <p:cNvSpPr>
            <a:spLocks noGrp="1" noRot="1" noChangeArrowheads="1"/>
          </p:cNvSpPr>
          <p:nvPr>
            <p:ph type="body" idx="1"/>
          </p:nvPr>
        </p:nvSpPr>
        <p:spPr/>
        <p:txBody>
          <a:bodyPr/>
          <a:lstStyle/>
          <a:p>
            <a:pPr algn="just" eaLnBrk="1" hangingPunct="1"/>
            <a:r>
              <a:rPr lang="en-US" altLang="zh-CN" b="1" smtClean="0">
                <a:latin typeface="Times New Roman" pitchFamily="18" charset="0"/>
                <a:ea typeface="楷体_GB2312" pitchFamily="49" charset="-122"/>
              </a:rPr>
              <a:t>Thứ ba, vận dụng một cách sáng tạo lời bình của Thái Sử Công, trực tiếp đánh giá nhân vật, sự kiện lịch sử, bên trong ẩn chứa tính trữ tình.</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algn="l" eaLnBrk="1" hangingPunct="1"/>
            <a:r>
              <a:rPr lang="en-US" altLang="zh-CN" smtClean="0"/>
              <a:t> </a:t>
            </a:r>
            <a:r>
              <a:rPr lang="en-US" altLang="zh-CN" b="1" smtClean="0">
                <a:solidFill>
                  <a:srgbClr val="008000"/>
                </a:solidFill>
                <a:latin typeface="Times New Roman" pitchFamily="18" charset="0"/>
                <a:ea typeface="隶书" pitchFamily="49" charset="-122"/>
              </a:rPr>
              <a:t>2. Nghệ thuật kể chuyện</a:t>
            </a:r>
            <a:endParaRPr lang="en-US" altLang="zh-CN" b="1" smtClean="0">
              <a:ea typeface="隶书" pitchFamily="49" charset="-122"/>
            </a:endParaRPr>
          </a:p>
        </p:txBody>
      </p:sp>
      <p:sp>
        <p:nvSpPr>
          <p:cNvPr id="27651" name="Rectangle 3"/>
          <p:cNvSpPr>
            <a:spLocks noGrp="1" noRot="1" noChangeArrowheads="1"/>
          </p:cNvSpPr>
          <p:nvPr>
            <p:ph type="body" idx="1"/>
          </p:nvPr>
        </p:nvSpPr>
        <p:spPr/>
        <p:txBody>
          <a:bodyPr/>
          <a:lstStyle/>
          <a:p>
            <a:pPr eaLnBrk="1" hangingPunct="1"/>
            <a:r>
              <a:rPr lang="en-US" altLang="zh-CN" sz="4000" b="1" smtClean="0">
                <a:latin typeface="隶书" pitchFamily="49" charset="-122"/>
                <a:ea typeface="隶书" pitchFamily="49" charset="-122"/>
              </a:rPr>
              <a:t>  2.</a:t>
            </a:r>
            <a:r>
              <a:rPr lang="en-US" altLang="zh-CN" sz="4000" b="1" smtClean="0">
                <a:latin typeface="Times New Roman" pitchFamily="18" charset="0"/>
                <a:ea typeface="隶书" pitchFamily="49" charset="-122"/>
              </a:rPr>
              <a:t>1, Tính chất truyền kỳ và tính kịch</a:t>
            </a:r>
            <a:endParaRPr lang="en-US" altLang="zh-CN" sz="4000" b="1" smtClean="0">
              <a:solidFill>
                <a:srgbClr val="FB310F"/>
              </a:solidFill>
              <a:latin typeface="Times New Roman" pitchFamily="18" charset="0"/>
              <a:ea typeface="隶书" pitchFamily="49" charset="-122"/>
            </a:endParaRPr>
          </a:p>
          <a:p>
            <a:pPr eaLnBrk="1" hangingPunct="1"/>
            <a:r>
              <a:rPr lang="en-US" altLang="zh-CN" sz="4000" b="1" smtClean="0">
                <a:latin typeface="Times New Roman" pitchFamily="18" charset="0"/>
                <a:ea typeface="隶书" pitchFamily="49" charset="-122"/>
              </a:rPr>
              <a:t>  </a:t>
            </a:r>
            <a:r>
              <a:rPr lang="en-US" altLang="zh-CN" b="1" smtClean="0">
                <a:latin typeface="Times New Roman" pitchFamily="18" charset="0"/>
                <a:ea typeface="楷体_GB2312" pitchFamily="49" charset="-122"/>
              </a:rPr>
              <a:t>Để tái hiện nhân vật và hoàn cảnh lịch sử, “Sử ký” đã sử dụng nhiều câu chuyện sinh động nối với nhau thành từng mạch truyện lớn.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Rot="1" noChangeArrowheads="1"/>
          </p:cNvSpPr>
          <p:nvPr>
            <p:ph type="body" idx="1"/>
          </p:nvPr>
        </p:nvSpPr>
        <p:spPr>
          <a:xfrm>
            <a:off x="301625" y="692150"/>
            <a:ext cx="8540750" cy="6165850"/>
          </a:xfrm>
        </p:spPr>
        <p:txBody>
          <a:bodyPr/>
          <a:lstStyle/>
          <a:p>
            <a:pPr eaLnBrk="1" hangingPunct="1"/>
            <a:r>
              <a:rPr lang="en-US" altLang="zh-CN" sz="4000" b="1" smtClean="0">
                <a:latin typeface="隶书" pitchFamily="49" charset="-122"/>
                <a:ea typeface="隶书" pitchFamily="49" charset="-122"/>
              </a:rPr>
              <a:t>    </a:t>
            </a:r>
            <a:r>
              <a:rPr lang="en-US" altLang="zh-CN" sz="4000" b="1" smtClean="0">
                <a:latin typeface="Times New Roman" pitchFamily="18" charset="0"/>
                <a:ea typeface="隶书" pitchFamily="49" charset="-122"/>
              </a:rPr>
              <a:t>Tư Mã Thiên rất có năng khiếu tái hiện cảnh tượng trong lịch sử, với những hình tượng nhân vật sống động như thật.</a:t>
            </a:r>
          </a:p>
          <a:p>
            <a:pPr eaLnBrk="1" hangingPunct="1"/>
            <a:endParaRPr lang="en-US" altLang="zh-CN" b="1" smtClean="0">
              <a:latin typeface="Times New Roman" pitchFamily="18" charset="0"/>
              <a:ea typeface="楷体_GB2312" pitchFamily="49" charset="-122"/>
            </a:endParaRPr>
          </a:p>
          <a:p>
            <a:pPr eaLnBrk="1" hangingPunct="1"/>
            <a:r>
              <a:rPr lang="en-US" altLang="zh-CN" b="1" smtClean="0">
                <a:latin typeface="Times New Roman" pitchFamily="18" charset="0"/>
                <a:ea typeface="楷体_GB2312" pitchFamily="49" charset="-122"/>
              </a:rPr>
              <a:t>Vd: “Hồng môn yến” trong “Hạng Vũ bản kỷ”</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p:txBody>
          <a:bodyPr/>
          <a:lstStyle/>
          <a:p>
            <a:pPr algn="l" eaLnBrk="1" hangingPunct="1"/>
            <a:r>
              <a:rPr lang="en-US" altLang="zh-CN" sz="4000" smtClean="0"/>
              <a:t>      2.</a:t>
            </a:r>
            <a:r>
              <a:rPr lang="en-US" altLang="zh-CN" sz="4800" b="1" smtClean="0">
                <a:latin typeface="Times New Roman" pitchFamily="18" charset="0"/>
                <a:ea typeface="隶书" pitchFamily="49" charset="-122"/>
              </a:rPr>
              <a:t>2, Nghệ thuật “hỗ kiến”</a:t>
            </a:r>
            <a:endParaRPr lang="en-US" altLang="zh-CN" sz="4800" b="1" smtClean="0">
              <a:latin typeface="隶书" pitchFamily="49" charset="-122"/>
              <a:ea typeface="隶书" pitchFamily="49" charset="-122"/>
            </a:endParaRPr>
          </a:p>
        </p:txBody>
      </p:sp>
      <p:sp>
        <p:nvSpPr>
          <p:cNvPr id="31747" name="Rectangle 3"/>
          <p:cNvSpPr>
            <a:spLocks noGrp="1" noRot="1" noChangeArrowheads="1"/>
          </p:cNvSpPr>
          <p:nvPr>
            <p:ph type="body" idx="1"/>
          </p:nvPr>
        </p:nvSpPr>
        <p:spPr/>
        <p:txBody>
          <a:bodyPr/>
          <a:lstStyle/>
          <a:p>
            <a:pPr eaLnBrk="1" hangingPunct="1">
              <a:lnSpc>
                <a:spcPct val="120000"/>
              </a:lnSpc>
            </a:pPr>
            <a:r>
              <a:rPr lang="en-US" altLang="zh-CN" sz="3600" b="1" smtClean="0">
                <a:latin typeface="隶书" pitchFamily="49" charset="-122"/>
                <a:ea typeface="隶书" pitchFamily="49" charset="-122"/>
              </a:rPr>
              <a:t>   </a:t>
            </a:r>
            <a:r>
              <a:rPr lang="en-US" altLang="zh-CN" sz="3600" b="1" smtClean="0">
                <a:latin typeface="Times New Roman" pitchFamily="18" charset="0"/>
                <a:ea typeface="隶书" pitchFamily="49" charset="-122"/>
              </a:rPr>
              <a:t>Nhân vật và sự kiện có thể được thấy trong rất nhiều chỗ khác nhau chứ không chỉ gói gọn trong “bản truyện”, nhờ vậy mà giảm đi gánh nặng của từng phần, đồng thời lại tăng tính liên kết của tổng thể.</a:t>
            </a:r>
            <a:endParaRPr lang="en-US" altLang="zh-CN" sz="2400" b="1" smtClean="0">
              <a:latin typeface="Times New Roman" pitchFamily="18" charset="0"/>
              <a:ea typeface="楷体_GB2312"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Rot="1" noChangeArrowheads="1"/>
          </p:cNvSpPr>
          <p:nvPr>
            <p:ph type="body" idx="1"/>
          </p:nvPr>
        </p:nvSpPr>
        <p:spPr>
          <a:xfrm>
            <a:off x="301625" y="836613"/>
            <a:ext cx="8540750" cy="5472112"/>
          </a:xfrm>
        </p:spPr>
        <p:txBody>
          <a:bodyPr/>
          <a:lstStyle/>
          <a:p>
            <a:pPr eaLnBrk="1" hangingPunct="1"/>
            <a:r>
              <a:rPr lang="en-US" altLang="zh-CN" sz="4400" b="1" smtClean="0">
                <a:solidFill>
                  <a:schemeClr val="tx2"/>
                </a:solidFill>
                <a:latin typeface="Times New Roman" pitchFamily="18" charset="0"/>
                <a:ea typeface="隶书" pitchFamily="49" charset="-122"/>
              </a:rPr>
              <a:t>2.3, Nghệ thuật tái hiện những trận đánh hào hùng</a:t>
            </a:r>
          </a:p>
          <a:p>
            <a:pPr eaLnBrk="1" hangingPunct="1">
              <a:lnSpc>
                <a:spcPct val="120000"/>
              </a:lnSpc>
            </a:pPr>
            <a:r>
              <a:rPr lang="en-US" altLang="zh-CN" b="1" smtClean="0">
                <a:latin typeface="Times New Roman" pitchFamily="18" charset="0"/>
                <a:ea typeface="楷体_GB2312" pitchFamily="49" charset="-122"/>
              </a:rPr>
              <a:t>Bút pháp hùng tráng, ý vị sâu xa.</a:t>
            </a:r>
          </a:p>
          <a:p>
            <a:pPr eaLnBrk="1" hangingPunct="1">
              <a:lnSpc>
                <a:spcPct val="120000"/>
              </a:lnSpc>
            </a:pPr>
            <a:r>
              <a:rPr lang="en-US" altLang="zh-CN" b="1" smtClean="0">
                <a:latin typeface="Times New Roman" pitchFamily="18" charset="0"/>
                <a:ea typeface="楷体_GB2312" pitchFamily="49" charset="-122"/>
              </a:rPr>
              <a:t>Vd: “Trận Cự Lộc”, “Trận Cai Hạ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Rot="1" noChangeArrowheads="1"/>
          </p:cNvSpPr>
          <p:nvPr>
            <p:ph type="body" idx="1"/>
          </p:nvPr>
        </p:nvSpPr>
        <p:spPr>
          <a:xfrm>
            <a:off x="250825" y="404813"/>
            <a:ext cx="8540750" cy="4830762"/>
          </a:xfrm>
        </p:spPr>
        <p:txBody>
          <a:bodyPr>
            <a:normAutofit fontScale="92500" lnSpcReduction="10000"/>
          </a:bodyPr>
          <a:lstStyle/>
          <a:p>
            <a:pPr eaLnBrk="1" hangingPunct="1">
              <a:lnSpc>
                <a:spcPct val="120000"/>
              </a:lnSpc>
            </a:pPr>
            <a:r>
              <a:rPr lang="en-US" altLang="zh-CN" sz="3600" b="1" smtClean="0">
                <a:latin typeface="Times New Roman" pitchFamily="18" charset="0"/>
                <a:ea typeface="楷体_GB2312" pitchFamily="49" charset="-122"/>
              </a:rPr>
              <a:t>“Sử ký” là bộ thông sử đầu tiên lấy nhân vật lịch sử làm trung tâm.</a:t>
            </a:r>
          </a:p>
          <a:p>
            <a:pPr eaLnBrk="1" hangingPunct="1">
              <a:lnSpc>
                <a:spcPct val="120000"/>
              </a:lnSpc>
            </a:pPr>
            <a:r>
              <a:rPr lang="en-US" altLang="zh-CN" sz="3600" b="1" smtClean="0">
                <a:solidFill>
                  <a:srgbClr val="FB310F"/>
                </a:solidFill>
                <a:latin typeface="Times New Roman" pitchFamily="18" charset="0"/>
                <a:ea typeface="楷体_GB2312" pitchFamily="49" charset="-122"/>
              </a:rPr>
              <a:t>12 bản kỷ, 10 biểu ,8 sách, 30 thế gia, 70 liệt truyện</a:t>
            </a:r>
            <a:r>
              <a:rPr lang="zh-CN" altLang="en-US" sz="3600" b="1" smtClean="0">
                <a:solidFill>
                  <a:srgbClr val="FB310F"/>
                </a:solidFill>
                <a:latin typeface="Times New Roman" pitchFamily="18" charset="0"/>
                <a:ea typeface="楷体_GB2312" pitchFamily="49" charset="-122"/>
              </a:rPr>
              <a:t>，</a:t>
            </a:r>
            <a:r>
              <a:rPr lang="en-US" altLang="zh-CN" sz="3600" b="1" smtClean="0">
                <a:solidFill>
                  <a:srgbClr val="FB310F"/>
                </a:solidFill>
                <a:latin typeface="Times New Roman" pitchFamily="18" charset="0"/>
                <a:ea typeface="楷体_GB2312" pitchFamily="49" charset="-122"/>
              </a:rPr>
              <a:t>tổng cộng 130 thiên.</a:t>
            </a:r>
          </a:p>
          <a:p>
            <a:pPr eaLnBrk="1" hangingPunct="1">
              <a:lnSpc>
                <a:spcPct val="120000"/>
              </a:lnSpc>
            </a:pPr>
            <a:r>
              <a:rPr lang="en-US" altLang="zh-CN" sz="3600" b="1" smtClean="0">
                <a:solidFill>
                  <a:srgbClr val="FB310F"/>
                </a:solidFill>
                <a:latin typeface="Times New Roman" pitchFamily="18" charset="0"/>
                <a:ea typeface="楷体_GB2312" pitchFamily="49" charset="-122"/>
              </a:rPr>
              <a:t> </a:t>
            </a:r>
            <a:r>
              <a:rPr lang="en-US" altLang="zh-CN" sz="3600" b="1" smtClean="0">
                <a:latin typeface="Times New Roman" pitchFamily="18" charset="0"/>
                <a:ea typeface="楷体_GB2312" pitchFamily="49" charset="-122"/>
              </a:rPr>
              <a:t>Ghi chép sự việc từ đời Hoàng Đế đến Vũ Đế thời Tây Hán,trải dài suốt </a:t>
            </a:r>
            <a:r>
              <a:rPr lang="en-US" altLang="zh-CN" sz="3600" b="1" smtClean="0">
                <a:solidFill>
                  <a:srgbClr val="FB310F"/>
                </a:solidFill>
                <a:latin typeface="Times New Roman" pitchFamily="18" charset="0"/>
                <a:ea typeface="楷体_GB2312" pitchFamily="49" charset="-122"/>
              </a:rPr>
              <a:t>3000 năm lịch sử.</a:t>
            </a:r>
          </a:p>
          <a:p>
            <a:pPr eaLnBrk="1" hangingPunct="1">
              <a:lnSpc>
                <a:spcPct val="120000"/>
              </a:lnSpc>
            </a:pPr>
            <a:r>
              <a:rPr lang="en-US" altLang="zh-CN" sz="3600" b="1" smtClean="0">
                <a:latin typeface="Times New Roman" pitchFamily="18" charset="0"/>
                <a:ea typeface="楷体_GB2312" pitchFamily="49" charset="-122"/>
              </a:rPr>
              <a:t> Sách có hơn </a:t>
            </a:r>
            <a:r>
              <a:rPr lang="en-US" altLang="zh-CN" sz="3600" b="1" smtClean="0">
                <a:solidFill>
                  <a:srgbClr val="FB310F"/>
                </a:solidFill>
                <a:latin typeface="Times New Roman" pitchFamily="18" charset="0"/>
                <a:ea typeface="楷体_GB2312" pitchFamily="49" charset="-122"/>
              </a:rPr>
              <a:t>526.000 chữ</a:t>
            </a:r>
            <a:r>
              <a:rPr lang="zh-CN" altLang="en-US" sz="3600" b="1" smtClean="0">
                <a:latin typeface="Times New Roman" pitchFamily="18" charset="0"/>
                <a:ea typeface="楷体_GB2312" pitchFamily="49" charset="-122"/>
              </a:rPr>
              <a:t>。</a:t>
            </a:r>
          </a:p>
          <a:p>
            <a:pPr eaLnBrk="1" hangingPunct="1">
              <a:lnSpc>
                <a:spcPct val="90000"/>
              </a:lnSpc>
            </a:pPr>
            <a:endParaRPr lang="zh-CN" altLang="en-US" sz="200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normAutofit fontScale="90000"/>
          </a:bodyPr>
          <a:lstStyle/>
          <a:p>
            <a:pPr algn="l" eaLnBrk="1" hangingPunct="1"/>
            <a:r>
              <a:rPr lang="en-US" altLang="zh-CN" b="1" smtClean="0">
                <a:solidFill>
                  <a:srgbClr val="008000"/>
                </a:solidFill>
                <a:latin typeface="Times New Roman" pitchFamily="18" charset="0"/>
              </a:rPr>
              <a:t>3. Hình tượng nhân vật phong phú</a:t>
            </a:r>
          </a:p>
        </p:txBody>
      </p:sp>
      <p:sp>
        <p:nvSpPr>
          <p:cNvPr id="33795" name="Rectangle 3"/>
          <p:cNvSpPr>
            <a:spLocks noGrp="1" noRot="1" noChangeArrowheads="1"/>
          </p:cNvSpPr>
          <p:nvPr>
            <p:ph type="body" idx="1"/>
          </p:nvPr>
        </p:nvSpPr>
        <p:spPr>
          <a:xfrm>
            <a:off x="301625" y="1905000"/>
            <a:ext cx="8540750" cy="4692650"/>
          </a:xfrm>
        </p:spPr>
        <p:txBody>
          <a:bodyPr/>
          <a:lstStyle/>
          <a:p>
            <a:pPr eaLnBrk="1" hangingPunct="1">
              <a:lnSpc>
                <a:spcPct val="120000"/>
              </a:lnSpc>
            </a:pPr>
            <a:r>
              <a:rPr lang="en-US" altLang="zh-CN" b="1" smtClean="0">
                <a:latin typeface="Times New Roman" pitchFamily="18" charset="0"/>
                <a:ea typeface="楷体_GB2312" pitchFamily="49" charset="-122"/>
              </a:rPr>
              <a:t>“Sử ký” là bộ sử đầu tiên của TQ lấy nhân vật làm trung tâm, thông qua nhân vật lịch sử để phản ánh lịch sử.</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Rot="1" noChangeArrowheads="1"/>
          </p:cNvSpPr>
          <p:nvPr>
            <p:ph type="body" idx="1"/>
          </p:nvPr>
        </p:nvSpPr>
        <p:spPr>
          <a:xfrm>
            <a:off x="301625" y="549275"/>
            <a:ext cx="8540750" cy="6048375"/>
          </a:xfrm>
        </p:spPr>
        <p:txBody>
          <a:bodyPr/>
          <a:lstStyle/>
          <a:p>
            <a:pPr eaLnBrk="1" hangingPunct="1">
              <a:lnSpc>
                <a:spcPct val="90000"/>
              </a:lnSpc>
            </a:pPr>
            <a:r>
              <a:rPr lang="en-US" altLang="zh-CN" sz="4000" b="1" smtClean="0">
                <a:solidFill>
                  <a:schemeClr val="tx2"/>
                </a:solidFill>
                <a:latin typeface="Times New Roman" pitchFamily="18" charset="0"/>
                <a:ea typeface="隶书" pitchFamily="49" charset="-122"/>
              </a:rPr>
              <a:t>3.1</a:t>
            </a:r>
            <a:r>
              <a:rPr lang="zh-CN" altLang="en-US" sz="4000" b="1" smtClean="0">
                <a:solidFill>
                  <a:schemeClr val="tx2"/>
                </a:solidFill>
                <a:latin typeface="Times New Roman" pitchFamily="18" charset="0"/>
                <a:ea typeface="隶书" pitchFamily="49" charset="-122"/>
              </a:rPr>
              <a:t>、</a:t>
            </a:r>
            <a:r>
              <a:rPr lang="en-US" altLang="zh-CN" sz="4000" b="1" smtClean="0">
                <a:solidFill>
                  <a:schemeClr val="tx2"/>
                </a:solidFill>
                <a:latin typeface="Times New Roman" pitchFamily="18" charset="0"/>
                <a:ea typeface="隶书" pitchFamily="49" charset="-122"/>
              </a:rPr>
              <a:t>Nắm bắt tính cách và đặc tính nhân vật, miêu tả như thật.</a:t>
            </a:r>
            <a:endParaRPr lang="en-US" altLang="zh-CN" sz="4400" b="1" smtClean="0">
              <a:solidFill>
                <a:schemeClr val="tx2"/>
              </a:solidFill>
              <a:latin typeface="Times New Roman" pitchFamily="18" charset="0"/>
              <a:ea typeface="隶书" pitchFamily="49" charset="-122"/>
            </a:endParaRPr>
          </a:p>
          <a:p>
            <a:pPr eaLnBrk="1" hangingPunct="1">
              <a:lnSpc>
                <a:spcPct val="90000"/>
              </a:lnSpc>
            </a:pPr>
            <a:r>
              <a:rPr lang="en-US" altLang="zh-CN" sz="4400" b="1" smtClean="0">
                <a:latin typeface="Times New Roman" pitchFamily="18" charset="0"/>
                <a:ea typeface="隶书" pitchFamily="49" charset="-122"/>
              </a:rPr>
              <a:t>   Tác giả rất tinh tường và khéo léo trong việc dùng những chi tiết nhỏ để phản ánh đặc điểm tính cách nhân vật, khiến cho mỗi hình tượng đều mang một dáng vẻ riêng, không ai lẫn với ai.</a:t>
            </a:r>
            <a:endParaRPr lang="en-US" altLang="zh-CN" sz="4000" b="1" smtClean="0">
              <a:latin typeface="Times New Roman" pitchFamily="18" charset="0"/>
              <a:ea typeface="隶书"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body" idx="1"/>
          </p:nvPr>
        </p:nvSpPr>
        <p:spPr>
          <a:xfrm>
            <a:off x="301625" y="692150"/>
            <a:ext cx="8540750" cy="5407025"/>
          </a:xfrm>
        </p:spPr>
        <p:txBody>
          <a:bodyPr/>
          <a:lstStyle/>
          <a:p>
            <a:pPr algn="just" eaLnBrk="1" hangingPunct="1"/>
            <a:r>
              <a:rPr lang="en-US" altLang="zh-CN" sz="3600" b="1" smtClean="0">
                <a:solidFill>
                  <a:schemeClr val="tx2"/>
                </a:solidFill>
                <a:latin typeface="Times New Roman" pitchFamily="18" charset="0"/>
                <a:ea typeface="隶书" pitchFamily="49" charset="-122"/>
              </a:rPr>
              <a:t>3.2 Đặt nhân vật vào trong những tình huống mâu thuẫn đấu tranh để thể hiện đặc tính nhân vật.</a:t>
            </a:r>
          </a:p>
          <a:p>
            <a:pPr algn="just" eaLnBrk="1" hangingPunct="1"/>
            <a:r>
              <a:rPr lang="en-US" altLang="zh-CN" b="1" smtClean="0">
                <a:latin typeface="Times New Roman" pitchFamily="18" charset="0"/>
                <a:ea typeface="楷体_GB2312" pitchFamily="49" charset="-122"/>
              </a:rPr>
              <a:t>“Hạng Vũ bản kỷ”</a:t>
            </a:r>
          </a:p>
          <a:p>
            <a:pPr algn="just" eaLnBrk="1" hangingPunct="1"/>
            <a:r>
              <a:rPr lang="en-US" altLang="zh-CN" b="1" smtClean="0">
                <a:latin typeface="Times New Roman" pitchFamily="18" charset="0"/>
                <a:ea typeface="楷体_GB2312" pitchFamily="49" charset="-122"/>
              </a:rPr>
              <a:t>“Việt Vương Câu Tiễn thế gia”</a:t>
            </a:r>
          </a:p>
        </p:txBody>
      </p:sp>
      <p:pic>
        <p:nvPicPr>
          <p:cNvPr id="35843" name="Picture 3" descr="55"/>
          <p:cNvPicPr>
            <a:picLocks noChangeAspect="1" noChangeArrowheads="1"/>
          </p:cNvPicPr>
          <p:nvPr/>
        </p:nvPicPr>
        <p:blipFill>
          <a:blip r:embed="rId2" cstate="print"/>
          <a:srcRect/>
          <a:stretch>
            <a:fillRect/>
          </a:stretch>
        </p:blipFill>
        <p:spPr bwMode="auto">
          <a:xfrm>
            <a:off x="1871663" y="3690938"/>
            <a:ext cx="7272337" cy="3167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Rot="1" noChangeArrowheads="1"/>
          </p:cNvSpPr>
          <p:nvPr>
            <p:ph type="body" idx="1"/>
          </p:nvPr>
        </p:nvSpPr>
        <p:spPr>
          <a:xfrm>
            <a:off x="301625" y="765175"/>
            <a:ext cx="8540750" cy="5334000"/>
          </a:xfrm>
        </p:spPr>
        <p:txBody>
          <a:bodyPr/>
          <a:lstStyle/>
          <a:p>
            <a:pPr eaLnBrk="1" hangingPunct="1"/>
            <a:r>
              <a:rPr lang="en-US" altLang="zh-CN" sz="4400" b="1" smtClean="0">
                <a:solidFill>
                  <a:schemeClr val="tx2"/>
                </a:solidFill>
                <a:latin typeface="Times New Roman" pitchFamily="18" charset="0"/>
                <a:ea typeface="隶书" pitchFamily="49" charset="-122"/>
              </a:rPr>
              <a:t>3.3 Thông qua sự kiện điển hình để khắc họa hình tượng nhân vật</a:t>
            </a:r>
            <a:endParaRPr lang="en-US" altLang="zh-CN" sz="4400" b="1" smtClean="0">
              <a:solidFill>
                <a:srgbClr val="FB310F"/>
              </a:solidFill>
              <a:latin typeface="隶书" pitchFamily="49" charset="-122"/>
              <a:ea typeface="隶书" pitchFamily="49" charset="-122"/>
            </a:endParaRPr>
          </a:p>
          <a:p>
            <a:pPr eaLnBrk="1" hangingPunct="1"/>
            <a:r>
              <a:rPr lang="en-US" altLang="zh-CN" b="1" smtClean="0">
                <a:latin typeface="隶书" pitchFamily="49" charset="-122"/>
                <a:ea typeface="楷体_GB2312" pitchFamily="49" charset="-122"/>
              </a:rPr>
              <a:t>Khắc họa nhân vật Hạng Vũ qua ba sự kiện ch</a:t>
            </a:r>
            <a:r>
              <a:rPr lang="en-US" altLang="zh-CN" b="1" smtClean="0">
                <a:ea typeface="楷体_GB2312" pitchFamily="49" charset="-122"/>
              </a:rPr>
              <a:t>í</a:t>
            </a:r>
            <a:r>
              <a:rPr lang="en-US" altLang="zh-CN" b="1" smtClean="0">
                <a:latin typeface="隶书" pitchFamily="49" charset="-122"/>
                <a:ea typeface="楷体_GB2312" pitchFamily="49" charset="-122"/>
              </a:rPr>
              <a:t>nh: Trận Cự Lộc, Hồng Môn Yến, trận Cai Hạ.</a:t>
            </a:r>
          </a:p>
          <a:p>
            <a:pPr eaLnBrk="1" hangingPunct="1"/>
            <a:endParaRPr lang="en-US" altLang="zh-CN" b="1" smtClean="0">
              <a:latin typeface="隶书"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Rot="1" noChangeArrowheads="1"/>
          </p:cNvSpPr>
          <p:nvPr>
            <p:ph type="body" idx="1"/>
          </p:nvPr>
        </p:nvSpPr>
        <p:spPr>
          <a:xfrm>
            <a:off x="301625" y="620713"/>
            <a:ext cx="8540750" cy="5478462"/>
          </a:xfrm>
        </p:spPr>
        <p:txBody>
          <a:bodyPr/>
          <a:lstStyle/>
          <a:p>
            <a:pPr eaLnBrk="1" hangingPunct="1"/>
            <a:r>
              <a:rPr lang="en-US" altLang="zh-CN" sz="4400" b="1" smtClean="0">
                <a:solidFill>
                  <a:schemeClr val="tx2"/>
                </a:solidFill>
                <a:latin typeface="Times New Roman" pitchFamily="18" charset="0"/>
                <a:ea typeface="隶书" pitchFamily="49" charset="-122"/>
              </a:rPr>
              <a:t>3.4 Vận dụng so sánh để làm bật nổi nhân vật</a:t>
            </a:r>
          </a:p>
          <a:p>
            <a:pPr eaLnBrk="1" hangingPunct="1">
              <a:lnSpc>
                <a:spcPct val="120000"/>
              </a:lnSpc>
            </a:pPr>
            <a:r>
              <a:rPr lang="en-US" altLang="zh-CN" b="1" smtClean="0">
                <a:latin typeface="Times New Roman" pitchFamily="18" charset="0"/>
                <a:ea typeface="楷体_GB2312" pitchFamily="49" charset="-122"/>
              </a:rPr>
              <a:t>“Lý tướng quân liệt truyện”</a:t>
            </a:r>
          </a:p>
          <a:p>
            <a:pPr eaLnBrk="1" hangingPunct="1">
              <a:lnSpc>
                <a:spcPct val="120000"/>
              </a:lnSpc>
            </a:pPr>
            <a:r>
              <a:rPr lang="en-US" altLang="zh-CN" b="1" smtClean="0">
                <a:latin typeface="Times New Roman" pitchFamily="18" charset="0"/>
                <a:ea typeface="楷体_GB2312" pitchFamily="49" charset="-122"/>
              </a:rPr>
              <a:t>“Liêm Pha Lạn Tương Như liệt truyện”</a:t>
            </a:r>
          </a:p>
          <a:p>
            <a:pPr eaLnBrk="1" hangingPunct="1"/>
            <a:endParaRPr lang="en-US" altLang="zh-CN" b="1" smtClean="0">
              <a:latin typeface="Times New Roman" pitchFamily="18" charset="0"/>
              <a:ea typeface="楷体_GB2312"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p:txBody>
          <a:bodyPr/>
          <a:lstStyle/>
          <a:p>
            <a:pPr eaLnBrk="1" hangingPunct="1"/>
            <a:r>
              <a:rPr lang="en-US" altLang="zh-CN" sz="4000" b="1" smtClean="0">
                <a:solidFill>
                  <a:srgbClr val="008000"/>
                </a:solidFill>
                <a:latin typeface="Times New Roman" pitchFamily="18" charset="0"/>
              </a:rPr>
              <a:t>4. Phong cách nghệ thuật ngôn ngữ</a:t>
            </a:r>
          </a:p>
        </p:txBody>
      </p:sp>
      <p:sp>
        <p:nvSpPr>
          <p:cNvPr id="56323" name="Rectangle 3"/>
          <p:cNvSpPr>
            <a:spLocks noGrp="1" noRot="1" noChangeArrowheads="1"/>
          </p:cNvSpPr>
          <p:nvPr>
            <p:ph type="body" idx="1"/>
          </p:nvPr>
        </p:nvSpPr>
        <p:spPr/>
        <p:txBody>
          <a:bodyPr/>
          <a:lstStyle/>
          <a:p>
            <a:pPr eaLnBrk="1" hangingPunct="1">
              <a:lnSpc>
                <a:spcPct val="120000"/>
              </a:lnSpc>
            </a:pPr>
            <a:r>
              <a:rPr lang="en-US" altLang="zh-CN" b="1" smtClean="0">
                <a:latin typeface="Times New Roman" pitchFamily="18" charset="0"/>
                <a:ea typeface="楷体_GB2312" pitchFamily="49" charset="-122"/>
              </a:rPr>
              <a:t>“Sử ký” là mẫu mực cổ văn Tiên Tần Lưỡng Hán</a:t>
            </a:r>
          </a:p>
          <a:p>
            <a:pPr eaLnBrk="1" hangingPunct="1">
              <a:lnSpc>
                <a:spcPct val="120000"/>
              </a:lnSpc>
            </a:pPr>
            <a:r>
              <a:rPr lang="en-US" altLang="zh-CN" b="1" smtClean="0">
                <a:latin typeface="Times New Roman" pitchFamily="18" charset="0"/>
                <a:ea typeface="楷体_GB2312" pitchFamily="49" charset="-122"/>
              </a:rPr>
              <a:t>Là sự kết tinh và đạt đến trình độ cao nhất của tản văn, với phong cách giản dị, mạch lạc, giàu cảm xúc.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fade">
                                      <p:cBhvr>
                                        <p:cTn id="7" dur="2000"/>
                                        <p:tgtEl>
                                          <p:spTgt spid="563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fade">
                                      <p:cBhvr>
                                        <p:cTn id="12" dur="2000"/>
                                        <p:tgtEl>
                                          <p:spTgt spid="563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Rot="1" noChangeArrowheads="1"/>
          </p:cNvSpPr>
          <p:nvPr>
            <p:ph type="body" idx="1"/>
          </p:nvPr>
        </p:nvSpPr>
        <p:spPr>
          <a:xfrm>
            <a:off x="301625" y="549275"/>
            <a:ext cx="8540750" cy="5975350"/>
          </a:xfrm>
        </p:spPr>
        <p:txBody>
          <a:bodyPr/>
          <a:lstStyle/>
          <a:p>
            <a:pPr eaLnBrk="1" hangingPunct="1">
              <a:lnSpc>
                <a:spcPct val="105000"/>
              </a:lnSpc>
            </a:pPr>
            <a:r>
              <a:rPr lang="en-US" altLang="zh-CN" sz="2800" b="1" smtClean="0">
                <a:solidFill>
                  <a:srgbClr val="FB310F"/>
                </a:solidFill>
                <a:latin typeface="Times New Roman" pitchFamily="18" charset="0"/>
                <a:ea typeface="楷体_GB2312" pitchFamily="49" charset="-122"/>
              </a:rPr>
              <a:t>Bản kỷ</a:t>
            </a:r>
            <a:r>
              <a:rPr lang="zh-CN" altLang="en-US" sz="2800" b="1" smtClean="0">
                <a:solidFill>
                  <a:srgbClr val="FB310F"/>
                </a:solidFill>
                <a:latin typeface="Times New Roman" pitchFamily="18" charset="0"/>
                <a:ea typeface="楷体_GB2312" pitchFamily="49" charset="-122"/>
              </a:rPr>
              <a:t>，</a:t>
            </a:r>
            <a:r>
              <a:rPr lang="en-US" altLang="zh-CN" sz="2800" b="1" smtClean="0">
                <a:latin typeface="Times New Roman" pitchFamily="18" charset="0"/>
                <a:ea typeface="楷体_GB2312" pitchFamily="49" charset="-122"/>
              </a:rPr>
              <a:t>ghi chép công tích của vua chúa các đời, xếp việc làm theo năm tháng.</a:t>
            </a:r>
          </a:p>
          <a:p>
            <a:pPr eaLnBrk="1" hangingPunct="1">
              <a:lnSpc>
                <a:spcPct val="105000"/>
              </a:lnSpc>
            </a:pPr>
            <a:r>
              <a:rPr lang="en-US" altLang="zh-CN" sz="2800" b="1" smtClean="0">
                <a:solidFill>
                  <a:srgbClr val="FB310F"/>
                </a:solidFill>
                <a:latin typeface="Times New Roman" pitchFamily="18" charset="0"/>
                <a:ea typeface="楷体_GB2312" pitchFamily="49" charset="-122"/>
              </a:rPr>
              <a:t>Thế gia</a:t>
            </a:r>
            <a:r>
              <a:rPr lang="zh-CN" altLang="en-US" sz="2800" b="1" smtClean="0">
                <a:solidFill>
                  <a:srgbClr val="FB310F"/>
                </a:solidFill>
                <a:latin typeface="Times New Roman" pitchFamily="18" charset="0"/>
                <a:ea typeface="楷体_GB2312" pitchFamily="49" charset="-122"/>
              </a:rPr>
              <a:t>，</a:t>
            </a:r>
            <a:r>
              <a:rPr lang="en-US" altLang="zh-CN" sz="2800" b="1" smtClean="0">
                <a:latin typeface="Times New Roman" pitchFamily="18" charset="0"/>
                <a:ea typeface="楷体_GB2312" pitchFamily="49" charset="-122"/>
              </a:rPr>
              <a:t>là truyện ký về những nhân vật kiệt xuất, hoặc những bề tôi có công của các nước trước đời Tần và trong đời Hán.</a:t>
            </a:r>
          </a:p>
          <a:p>
            <a:pPr eaLnBrk="1" hangingPunct="1">
              <a:lnSpc>
                <a:spcPct val="105000"/>
              </a:lnSpc>
            </a:pPr>
            <a:r>
              <a:rPr lang="en-US" altLang="zh-CN" sz="2800" b="1" smtClean="0">
                <a:solidFill>
                  <a:srgbClr val="FB310F"/>
                </a:solidFill>
                <a:latin typeface="Times New Roman" pitchFamily="18" charset="0"/>
                <a:ea typeface="楷体_GB2312" pitchFamily="49" charset="-122"/>
              </a:rPr>
              <a:t>Liệt truyện</a:t>
            </a:r>
            <a:r>
              <a:rPr lang="zh-CN" altLang="en-US" sz="2800" b="1" smtClean="0">
                <a:solidFill>
                  <a:srgbClr val="FB310F"/>
                </a:solidFill>
                <a:latin typeface="Times New Roman" pitchFamily="18" charset="0"/>
                <a:ea typeface="楷体_GB2312" pitchFamily="49" charset="-122"/>
              </a:rPr>
              <a:t>，</a:t>
            </a:r>
            <a:r>
              <a:rPr lang="en-US" altLang="zh-CN" sz="2800" b="1" smtClean="0">
                <a:latin typeface="Times New Roman" pitchFamily="18" charset="0"/>
                <a:ea typeface="楷体_GB2312" pitchFamily="49" charset="-122"/>
              </a:rPr>
              <a:t>là truyện ký của những nhân vật ở nhiều tầng lớp khác nhau, nhưng đều có ảnh hưởng nhất định trong lịch sử.</a:t>
            </a:r>
          </a:p>
          <a:p>
            <a:pPr eaLnBrk="1" hangingPunct="1">
              <a:lnSpc>
                <a:spcPct val="105000"/>
              </a:lnSpc>
            </a:pPr>
            <a:r>
              <a:rPr lang="en-US" altLang="zh-CN" sz="2800" b="1" smtClean="0">
                <a:solidFill>
                  <a:srgbClr val="FB310F"/>
                </a:solidFill>
                <a:latin typeface="Times New Roman" pitchFamily="18" charset="0"/>
                <a:ea typeface="楷体_GB2312" pitchFamily="49" charset="-122"/>
              </a:rPr>
              <a:t>Biểu</a:t>
            </a:r>
            <a:r>
              <a:rPr lang="zh-CN" altLang="en-US" sz="2800" b="1" smtClean="0">
                <a:solidFill>
                  <a:srgbClr val="FB310F"/>
                </a:solidFill>
                <a:latin typeface="Times New Roman" pitchFamily="18" charset="0"/>
                <a:ea typeface="楷体_GB2312" pitchFamily="49" charset="-122"/>
              </a:rPr>
              <a:t>，</a:t>
            </a:r>
            <a:r>
              <a:rPr lang="en-US" altLang="zh-CN" sz="2800" b="1" smtClean="0">
                <a:latin typeface="Times New Roman" pitchFamily="18" charset="0"/>
                <a:ea typeface="楷体_GB2312" pitchFamily="49" charset="-122"/>
              </a:rPr>
              <a:t>là đại ký sự của mỗi thời kỳ lịch sử, cũng là sự bổ sung và kết nối cho mạch văn của sách. </a:t>
            </a:r>
          </a:p>
          <a:p>
            <a:pPr eaLnBrk="1" hangingPunct="1">
              <a:lnSpc>
                <a:spcPct val="105000"/>
              </a:lnSpc>
            </a:pPr>
            <a:r>
              <a:rPr lang="en-US" altLang="zh-CN" sz="2800" b="1" smtClean="0">
                <a:solidFill>
                  <a:srgbClr val="FB310F"/>
                </a:solidFill>
                <a:latin typeface="Times New Roman" pitchFamily="18" charset="0"/>
                <a:ea typeface="楷体_GB2312" pitchFamily="49" charset="-122"/>
              </a:rPr>
              <a:t>Sách</a:t>
            </a:r>
            <a:r>
              <a:rPr lang="zh-CN" altLang="en-US" sz="2800" b="1" smtClean="0">
                <a:solidFill>
                  <a:srgbClr val="FB310F"/>
                </a:solidFill>
                <a:latin typeface="Times New Roman" pitchFamily="18" charset="0"/>
                <a:ea typeface="楷体_GB2312" pitchFamily="49" charset="-122"/>
              </a:rPr>
              <a:t>，</a:t>
            </a:r>
            <a:r>
              <a:rPr lang="en-US" altLang="zh-CN" sz="2800" b="1" smtClean="0">
                <a:latin typeface="Times New Roman" pitchFamily="18" charset="0"/>
                <a:ea typeface="楷体_GB2312" pitchFamily="49" charset="-122"/>
              </a:rPr>
              <a:t>là sử chuyên biệt về văn hóa, kinh tế, thủy lợi, lịch pháp, thiên văn v.v…</a:t>
            </a:r>
            <a:endParaRPr lang="en-US" altLang="zh-CN" sz="2400" b="1" smtClean="0">
              <a:latin typeface="Times New Roman" pitchFamily="18" charset="0"/>
              <a:ea typeface="楷体_GB2312"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Rot="1" noChangeArrowheads="1"/>
          </p:cNvSpPr>
          <p:nvPr>
            <p:ph type="body" idx="1"/>
          </p:nvPr>
        </p:nvSpPr>
        <p:spPr>
          <a:noFill/>
        </p:spPr>
        <p:txBody>
          <a:bodyPr/>
          <a:lstStyle/>
          <a:p>
            <a:pPr eaLnBrk="1" hangingPunct="1"/>
            <a:r>
              <a:rPr lang="en-US" altLang="zh-CN" sz="4400" b="1" smtClean="0"/>
              <a:t>     </a:t>
            </a:r>
            <a:r>
              <a:rPr lang="en-US" altLang="zh-CN" sz="4400" b="1" smtClean="0">
                <a:solidFill>
                  <a:srgbClr val="FB310F"/>
                </a:solidFill>
                <a:latin typeface="Times New Roman" pitchFamily="18" charset="0"/>
              </a:rPr>
              <a:t>Sử gia chi tuyệt xướng</a:t>
            </a:r>
            <a:endParaRPr lang="en-US" altLang="zh-CN" sz="4400" b="1" smtClean="0">
              <a:latin typeface="Times New Roman" pitchFamily="18" charset="0"/>
            </a:endParaRPr>
          </a:p>
          <a:p>
            <a:pPr eaLnBrk="1" hangingPunct="1">
              <a:buFont typeface="Wingdings" pitchFamily="2" charset="2"/>
              <a:buNone/>
            </a:pPr>
            <a:r>
              <a:rPr lang="en-US" altLang="zh-CN" sz="4400" b="1" smtClean="0">
                <a:latin typeface="Times New Roman" pitchFamily="18" charset="0"/>
              </a:rPr>
              <a:t>— Giá trị tư tưởng của “Sử ký”</a:t>
            </a:r>
          </a:p>
          <a:p>
            <a:pPr eaLnBrk="1" hangingPunct="1"/>
            <a:endParaRPr lang="en-US" altLang="zh-CN" sz="6000" b="1" smtClean="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250825" y="404813"/>
            <a:ext cx="8540750" cy="865187"/>
          </a:xfrm>
        </p:spPr>
        <p:txBody>
          <a:bodyPr/>
          <a:lstStyle/>
          <a:p>
            <a:pPr algn="l" eaLnBrk="1" hangingPunct="1"/>
            <a:r>
              <a:rPr lang="en-US" altLang="zh-CN" sz="4800" b="1" smtClean="0">
                <a:solidFill>
                  <a:srgbClr val="009900"/>
                </a:solidFill>
                <a:latin typeface="Times New Roman" pitchFamily="18" charset="0"/>
                <a:ea typeface="隶书" pitchFamily="49" charset="-122"/>
              </a:rPr>
              <a:t>1. Tư tưởng viết sử của TMT</a:t>
            </a:r>
          </a:p>
        </p:txBody>
      </p:sp>
      <p:sp>
        <p:nvSpPr>
          <p:cNvPr id="101379" name="Rectangle 3"/>
          <p:cNvSpPr>
            <a:spLocks noGrp="1" noRot="1" noChangeArrowheads="1"/>
          </p:cNvSpPr>
          <p:nvPr>
            <p:ph type="body" idx="1"/>
          </p:nvPr>
        </p:nvSpPr>
        <p:spPr>
          <a:xfrm>
            <a:off x="301625" y="1412875"/>
            <a:ext cx="8540750" cy="5445125"/>
          </a:xfrm>
        </p:spPr>
        <p:txBody>
          <a:bodyPr/>
          <a:lstStyle/>
          <a:p>
            <a:pPr eaLnBrk="1" hangingPunct="1"/>
            <a:r>
              <a:rPr lang="zh-TW" b="1" smtClean="0">
                <a:solidFill>
                  <a:srgbClr val="FF0000"/>
                </a:solidFill>
              </a:rPr>
              <a:t>究天人之際，通古今之變，成一家之言。</a:t>
            </a:r>
            <a:r>
              <a:rPr lang="zh-CN" altLang="en-US" b="1" smtClean="0">
                <a:solidFill>
                  <a:srgbClr val="FF0000"/>
                </a:solidFill>
                <a:ea typeface="隶书" pitchFamily="49" charset="-122"/>
              </a:rPr>
              <a:t> </a:t>
            </a:r>
            <a:r>
              <a:rPr lang="zh-CN" altLang="en-US" sz="2800" b="1" smtClean="0">
                <a:latin typeface="Times New Roman" pitchFamily="18" charset="0"/>
                <a:ea typeface="隶书" pitchFamily="49" charset="-122"/>
              </a:rPr>
              <a:t>“</a:t>
            </a:r>
            <a:r>
              <a:rPr lang="en-US" altLang="zh-CN" sz="2800" b="1" smtClean="0">
                <a:latin typeface="Times New Roman" pitchFamily="18" charset="0"/>
                <a:ea typeface="隶书" pitchFamily="49" charset="-122"/>
              </a:rPr>
              <a:t>Bao quát  nhân gian trời đất, thông suốt diễn biến cổ kim, trở thành tuyên ngôn của một nhà”</a:t>
            </a:r>
            <a:endParaRPr lang="en-US" altLang="zh-CN" b="1" smtClean="0">
              <a:solidFill>
                <a:srgbClr val="FB310F"/>
              </a:solidFill>
              <a:ea typeface="隶书" pitchFamily="49" charset="-122"/>
            </a:endParaRPr>
          </a:p>
          <a:p>
            <a:pPr lvl="1" eaLnBrk="1" hangingPunct="1">
              <a:lnSpc>
                <a:spcPct val="110000"/>
              </a:lnSpc>
            </a:pPr>
            <a:r>
              <a:rPr lang="en-US" altLang="zh-CN" sz="3200" b="1" smtClean="0">
                <a:solidFill>
                  <a:srgbClr val="FB310F"/>
                </a:solidFill>
                <a:latin typeface="Times New Roman" pitchFamily="18" charset="0"/>
                <a:ea typeface="楷体_GB2312" pitchFamily="49" charset="-122"/>
              </a:rPr>
              <a:t>Bao quát nhân gian trời đất</a:t>
            </a:r>
            <a:r>
              <a:rPr lang="zh-CN" altLang="en-US" sz="3200" b="1" smtClean="0">
                <a:solidFill>
                  <a:srgbClr val="FB310F"/>
                </a:solidFill>
                <a:latin typeface="Times New Roman" pitchFamily="18" charset="0"/>
                <a:ea typeface="楷体_GB2312" pitchFamily="49" charset="-122"/>
              </a:rPr>
              <a:t>：</a:t>
            </a:r>
          </a:p>
          <a:p>
            <a:pPr lvl="1" eaLnBrk="1" hangingPunct="1">
              <a:lnSpc>
                <a:spcPct val="110000"/>
              </a:lnSpc>
            </a:pPr>
            <a:r>
              <a:rPr lang="zh-CN" altLang="en-US" b="1" smtClean="0">
                <a:solidFill>
                  <a:srgbClr val="000000"/>
                </a:solidFill>
                <a:latin typeface="楷体_GB2312" pitchFamily="49" charset="-122"/>
                <a:ea typeface="楷体_GB2312" pitchFamily="49" charset="-122"/>
              </a:rPr>
              <a:t>   </a:t>
            </a:r>
            <a:r>
              <a:rPr lang="en-US" altLang="zh-CN" b="1" smtClean="0">
                <a:solidFill>
                  <a:srgbClr val="000000"/>
                </a:solidFill>
                <a:latin typeface="Times New Roman" pitchFamily="18" charset="0"/>
                <a:ea typeface="楷体_GB2312" pitchFamily="49" charset="-122"/>
              </a:rPr>
              <a:t>Tức nghiên cứu về quan hệ giữa xã hội loài người với tự nhiên (thiên đạo). Tư Mã Thiên thuật lại lịch sử một cách khách quan, nhưng đôi lúc vẫn không tránh khỏi tư tưởng “mệnh trời” bao trùm của thời cổ đại.</a:t>
            </a:r>
            <a:endParaRPr lang="en-US" altLang="zh-CN" sz="2400" b="1" smtClean="0">
              <a:latin typeface="Times New Roman"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Effect transition="in" filter="fade">
                                      <p:cBhvr>
                                        <p:cTn id="7" dur="2000"/>
                                        <p:tgtEl>
                                          <p:spTgt spid="10137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1379">
                                            <p:txEl>
                                              <p:pRg st="1" end="1"/>
                                            </p:txEl>
                                          </p:spTgt>
                                        </p:tgtEl>
                                        <p:attrNameLst>
                                          <p:attrName>style.visibility</p:attrName>
                                        </p:attrNameLst>
                                      </p:cBhvr>
                                      <p:to>
                                        <p:strVal val="visible"/>
                                      </p:to>
                                    </p:set>
                                    <p:animEffect transition="in" filter="fade">
                                      <p:cBhvr>
                                        <p:cTn id="10" dur="2000"/>
                                        <p:tgtEl>
                                          <p:spTgt spid="10137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1379">
                                            <p:txEl>
                                              <p:pRg st="2" end="2"/>
                                            </p:txEl>
                                          </p:spTgt>
                                        </p:tgtEl>
                                        <p:attrNameLst>
                                          <p:attrName>style.visibility</p:attrName>
                                        </p:attrNameLst>
                                      </p:cBhvr>
                                      <p:to>
                                        <p:strVal val="visible"/>
                                      </p:to>
                                    </p:set>
                                    <p:animEffect transition="in" filter="fade">
                                      <p:cBhvr>
                                        <p:cTn id="13" dur="2000"/>
                                        <p:tgtEl>
                                          <p:spTgt spid="1013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rrowheads="1"/>
          </p:cNvSpPr>
          <p:nvPr>
            <p:ph type="body" idx="1"/>
          </p:nvPr>
        </p:nvSpPr>
        <p:spPr>
          <a:xfrm>
            <a:off x="250825" y="609600"/>
            <a:ext cx="8540750" cy="6248400"/>
          </a:xfrm>
        </p:spPr>
        <p:txBody>
          <a:bodyPr/>
          <a:lstStyle/>
          <a:p>
            <a:pPr algn="just" eaLnBrk="1" hangingPunct="1"/>
            <a:r>
              <a:rPr lang="en-US" altLang="zh-CN" sz="4400" b="1" smtClean="0">
                <a:solidFill>
                  <a:srgbClr val="FB310F"/>
                </a:solidFill>
                <a:latin typeface="Times New Roman" pitchFamily="18" charset="0"/>
                <a:ea typeface="隶书" pitchFamily="49" charset="-122"/>
              </a:rPr>
              <a:t>Thông suốt diễn biến cổ kim:</a:t>
            </a:r>
          </a:p>
          <a:p>
            <a:pPr algn="just" eaLnBrk="1" hangingPunct="1">
              <a:lnSpc>
                <a:spcPct val="120000"/>
              </a:lnSpc>
            </a:pPr>
            <a:r>
              <a:rPr lang="en-US" altLang="zh-CN" sz="2800" b="1" smtClean="0">
                <a:latin typeface="Times New Roman" pitchFamily="18" charset="0"/>
                <a:ea typeface="楷体_GB2312" pitchFamily="49" charset="-122"/>
              </a:rPr>
              <a:t>Thông qua tiến trình lịch sử ba ngàn năm của dân tộc để tìm ra nguyên nhân của những đổi thay trong lịch sử. Tư Mã Thiên định ra cho mình phương pháp nghiên cứu “</a:t>
            </a:r>
            <a:r>
              <a:rPr lang="zh-TW" sz="2800" b="1" smtClean="0">
                <a:solidFill>
                  <a:srgbClr val="FF0000"/>
                </a:solidFill>
              </a:rPr>
              <a:t>原始察終，見盛觀衰</a:t>
            </a:r>
            <a:r>
              <a:rPr lang="zh-CN" altLang="en-US" sz="2800" b="1" smtClean="0">
                <a:latin typeface="Times New Roman" pitchFamily="18" charset="0"/>
                <a:ea typeface="楷体_GB2312" pitchFamily="49" charset="-122"/>
              </a:rPr>
              <a:t>” </a:t>
            </a:r>
            <a:r>
              <a:rPr lang="en-US" altLang="zh-CN" sz="2800" b="1" smtClean="0">
                <a:latin typeface="Times New Roman" pitchFamily="18" charset="0"/>
                <a:ea typeface="楷体_GB2312" pitchFamily="49" charset="-122"/>
              </a:rPr>
              <a:t>(khảo sát từ đầu đến cuối, nhìn lúc thịnh, thấy khi suy)</a:t>
            </a:r>
            <a:r>
              <a:rPr lang="zh-CN" altLang="en-US" sz="2800" b="1" smtClean="0">
                <a:latin typeface="Times New Roman" pitchFamily="18" charset="0"/>
                <a:ea typeface="楷体_GB2312" pitchFamily="49" charset="-122"/>
              </a:rPr>
              <a:t>、“</a:t>
            </a:r>
            <a:r>
              <a:rPr lang="zh-TW" sz="2800" b="1" smtClean="0">
                <a:solidFill>
                  <a:srgbClr val="FF0000"/>
                </a:solidFill>
              </a:rPr>
              <a:t>考之行事，稽其成敗興壞之理</a:t>
            </a:r>
            <a:r>
              <a:rPr lang="zh-CN" altLang="en-US" sz="2800" b="1" smtClean="0">
                <a:latin typeface="Times New Roman" pitchFamily="18" charset="0"/>
                <a:ea typeface="楷体_GB2312" pitchFamily="49" charset="-122"/>
              </a:rPr>
              <a:t>” </a:t>
            </a:r>
            <a:r>
              <a:rPr lang="en-US" altLang="zh-CN" sz="2800" b="1" smtClean="0">
                <a:latin typeface="Times New Roman" pitchFamily="18" charset="0"/>
                <a:ea typeface="楷体_GB2312" pitchFamily="49" charset="-122"/>
              </a:rPr>
              <a:t>(phương pháp nghiên cứu theo nguyên lý thành bại hưng hoại của sự vật hiện tượng)</a:t>
            </a:r>
            <a:r>
              <a:rPr lang="zh-CN" altLang="en-US" sz="2800" b="1" smtClean="0">
                <a:latin typeface="Times New Roman" pitchFamily="18" charset="0"/>
                <a:ea typeface="楷体_GB2312" pitchFamily="49" charset="-122"/>
              </a:rPr>
              <a:t>，</a:t>
            </a:r>
            <a:r>
              <a:rPr lang="en-US" altLang="zh-CN" sz="2800" b="1" smtClean="0">
                <a:latin typeface="Times New Roman" pitchFamily="18" charset="0"/>
                <a:ea typeface="楷体_GB2312" pitchFamily="49" charset="-122"/>
              </a:rPr>
              <a:t>từ quan hệ nhân quả trong lịch sử đi tìm hiểu về tính quy luật.</a:t>
            </a:r>
            <a:endParaRPr lang="en-US" altLang="zh-CN" sz="2400" smtClean="0">
              <a:latin typeface="Times New Roman"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animEffect transition="in" filter="fade">
                                      <p:cBhvr>
                                        <p:cTn id="7" dur="2000"/>
                                        <p:tgtEl>
                                          <p:spTgt spid="1034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3426">
                                            <p:txEl>
                                              <p:pRg st="1" end="1"/>
                                            </p:txEl>
                                          </p:spTgt>
                                        </p:tgtEl>
                                        <p:attrNameLst>
                                          <p:attrName>style.visibility</p:attrName>
                                        </p:attrNameLst>
                                      </p:cBhvr>
                                      <p:to>
                                        <p:strVal val="visible"/>
                                      </p:to>
                                    </p:set>
                                    <p:animEffect transition="in" filter="fade">
                                      <p:cBhvr>
                                        <p:cTn id="12" dur="2000"/>
                                        <p:tgtEl>
                                          <p:spTgt spid="1034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body" idx="1"/>
          </p:nvPr>
        </p:nvSpPr>
        <p:spPr>
          <a:xfrm>
            <a:off x="301625" y="609600"/>
            <a:ext cx="8540750" cy="5489575"/>
          </a:xfrm>
        </p:spPr>
        <p:txBody>
          <a:bodyPr/>
          <a:lstStyle/>
          <a:p>
            <a:pPr algn="just" eaLnBrk="1" hangingPunct="1">
              <a:lnSpc>
                <a:spcPct val="120000"/>
              </a:lnSpc>
            </a:pPr>
            <a:r>
              <a:rPr lang="en-US" altLang="zh-CN" sz="4800" b="1" smtClean="0">
                <a:solidFill>
                  <a:srgbClr val="FB310F"/>
                </a:solidFill>
                <a:latin typeface="Times New Roman" pitchFamily="18" charset="0"/>
                <a:ea typeface="隶书" pitchFamily="49" charset="-122"/>
              </a:rPr>
              <a:t>Thành tuyên ngôn của một nhà</a:t>
            </a:r>
            <a:r>
              <a:rPr lang="zh-CN" altLang="en-US" sz="4800" b="1" smtClean="0">
                <a:solidFill>
                  <a:srgbClr val="FB310F"/>
                </a:solidFill>
                <a:latin typeface="Times New Roman" pitchFamily="18" charset="0"/>
                <a:ea typeface="隶书" pitchFamily="49" charset="-122"/>
              </a:rPr>
              <a:t>：</a:t>
            </a:r>
          </a:p>
          <a:p>
            <a:pPr algn="just" eaLnBrk="1" hangingPunct="1">
              <a:lnSpc>
                <a:spcPct val="120000"/>
              </a:lnSpc>
            </a:pPr>
            <a:r>
              <a:rPr lang="zh-CN" altLang="en-US" sz="3600" b="1" smtClean="0">
                <a:latin typeface="Times New Roman" pitchFamily="18" charset="0"/>
                <a:ea typeface="隶书" pitchFamily="49" charset="-122"/>
              </a:rPr>
              <a:t>   </a:t>
            </a:r>
            <a:r>
              <a:rPr lang="en-US" altLang="zh-CN" sz="3600" b="1" smtClean="0">
                <a:latin typeface="Times New Roman" pitchFamily="18" charset="0"/>
                <a:ea typeface="隶书" pitchFamily="49" charset="-122"/>
              </a:rPr>
              <a:t>Tư Mã Thiên viết “Sử ký”, ký thác lý tưởng sâu xa, thể hiện quan điểm và kiến giải độc đáo về lịch sử, bộc lộ rõ nét tư tưởng về chính trị và xã hội của bản thân ông.</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pPr algn="l" eaLnBrk="1" hangingPunct="1"/>
            <a:r>
              <a:rPr lang="en-US" altLang="zh-CN" smtClean="0">
                <a:solidFill>
                  <a:srgbClr val="008000"/>
                </a:solidFill>
                <a:latin typeface="Times New Roman" pitchFamily="18" charset="0"/>
              </a:rPr>
              <a:t>2. Tinh thần ghi chép sự thực</a:t>
            </a:r>
          </a:p>
        </p:txBody>
      </p:sp>
      <p:sp>
        <p:nvSpPr>
          <p:cNvPr id="19459" name="Rectangle 3"/>
          <p:cNvSpPr>
            <a:spLocks noGrp="1" noRot="1" noChangeArrowheads="1"/>
          </p:cNvSpPr>
          <p:nvPr>
            <p:ph type="body" idx="1"/>
          </p:nvPr>
        </p:nvSpPr>
        <p:spPr/>
        <p:txBody>
          <a:bodyPr/>
          <a:lstStyle/>
          <a:p>
            <a:pPr eaLnBrk="1" hangingPunct="1"/>
            <a:r>
              <a:rPr lang="en-US" altLang="zh-CN" b="1" smtClean="0">
                <a:latin typeface="Times New Roman" pitchFamily="18" charset="0"/>
                <a:ea typeface="楷体_GB2312" pitchFamily="49" charset="-122"/>
              </a:rPr>
              <a:t>“Hán thư – Tư Mã Thiên truyện” viết rằng các học giả “đều khen Tư Mã Thiên có tài Sử học, phục cách thuật sự của ông, biện luận mà không hoa mỹ, thực chất mà không quê kệch, văn giàu ý tứ, việc đúng bản chất, không sáo rỗng, không ác ý, nên gọi cách viết ấy là ‘thực lục’ (ghi chép sự thực.)”</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algn="l" eaLnBrk="1" hangingPunct="1"/>
            <a:r>
              <a:rPr lang="en-US" altLang="zh-CN" smtClean="0"/>
              <a:t>  </a:t>
            </a:r>
            <a:r>
              <a:rPr lang="en-US" altLang="zh-CN" smtClean="0">
                <a:solidFill>
                  <a:srgbClr val="008000"/>
                </a:solidFill>
                <a:latin typeface="Times New Roman" pitchFamily="18" charset="0"/>
              </a:rPr>
              <a:t>3. Tinh thần phê phán</a:t>
            </a:r>
            <a:endParaRPr lang="en-US" altLang="zh-CN" smtClean="0">
              <a:latin typeface="Times New Roman" pitchFamily="18" charset="0"/>
            </a:endParaRPr>
          </a:p>
        </p:txBody>
      </p:sp>
      <p:sp>
        <p:nvSpPr>
          <p:cNvPr id="20483" name="Rectangle 3"/>
          <p:cNvSpPr>
            <a:spLocks noGrp="1" noRot="1" noChangeArrowheads="1"/>
          </p:cNvSpPr>
          <p:nvPr>
            <p:ph type="body" idx="1"/>
          </p:nvPr>
        </p:nvSpPr>
        <p:spPr/>
        <p:txBody>
          <a:bodyPr/>
          <a:lstStyle/>
          <a:p>
            <a:pPr eaLnBrk="1" hangingPunct="1">
              <a:lnSpc>
                <a:spcPct val="120000"/>
              </a:lnSpc>
            </a:pPr>
            <a:r>
              <a:rPr lang="en-US" altLang="zh-CN" b="1" smtClean="0">
                <a:latin typeface="Times New Roman" pitchFamily="18" charset="0"/>
                <a:ea typeface="楷体_GB2312" pitchFamily="49" charset="-122"/>
              </a:rPr>
              <a:t>Nhìn một cách tổng thể, “Sử ký” không phải một bộ sách ca công tụng đức giai cấp thống trị, mà là một bộ sử mang tính phê phán cao. Đặc biệt, đối với lịch sử triều Hán, Tư Mã Thiên luôn nhìn và phản ánh bằng đôi mắt khách quan và sắc sảo.</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1357</Words>
  <Application>Microsoft Office PowerPoint</Application>
  <PresentationFormat>On-screen Show (4:3)</PresentationFormat>
  <Paragraphs>60</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Sử ký</vt:lpstr>
      <vt:lpstr>Slide 2</vt:lpstr>
      <vt:lpstr>Slide 3</vt:lpstr>
      <vt:lpstr>Slide 4</vt:lpstr>
      <vt:lpstr>1. Tư tưởng viết sử của TMT</vt:lpstr>
      <vt:lpstr>Slide 6</vt:lpstr>
      <vt:lpstr>Slide 7</vt:lpstr>
      <vt:lpstr>2. Tinh thần ghi chép sự thực</vt:lpstr>
      <vt:lpstr>  3. Tinh thần phê phán</vt:lpstr>
      <vt:lpstr>     4. Lý tưởng đạo đức xã hội</vt:lpstr>
      <vt:lpstr>Nghệ thuật  “Sử Ký”  Tư Mã Thiên </vt:lpstr>
      <vt:lpstr>1. Tính trữ tình</vt:lpstr>
      <vt:lpstr>Slide 13</vt:lpstr>
      <vt:lpstr>Slide 14</vt:lpstr>
      <vt:lpstr>Slide 15</vt:lpstr>
      <vt:lpstr> 2. Nghệ thuật kể chuyện</vt:lpstr>
      <vt:lpstr>Slide 17</vt:lpstr>
      <vt:lpstr>      2.2, Nghệ thuật “hỗ kiến”</vt:lpstr>
      <vt:lpstr>Slide 19</vt:lpstr>
      <vt:lpstr>3. Hình tượng nhân vật phong phú</vt:lpstr>
      <vt:lpstr>Slide 21</vt:lpstr>
      <vt:lpstr>Slide 22</vt:lpstr>
      <vt:lpstr>Slide 23</vt:lpstr>
      <vt:lpstr>Slide 24</vt:lpstr>
      <vt:lpstr>4. Phong cách nghệ thuật ngôn ngữ</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Sử ký</dc:title>
  <dc:creator>User</dc:creator>
  <cp:lastModifiedBy>User</cp:lastModifiedBy>
  <cp:revision>1</cp:revision>
  <dcterms:created xsi:type="dcterms:W3CDTF">2013-10-13T23:07:23Z</dcterms:created>
  <dcterms:modified xsi:type="dcterms:W3CDTF">2013-10-13T23:08:59Z</dcterms:modified>
</cp:coreProperties>
</file>